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4" r:id="rId4"/>
    <p:sldId id="259" r:id="rId5"/>
    <p:sldId id="260" r:id="rId6"/>
    <p:sldId id="261" r:id="rId7"/>
    <p:sldId id="268" r:id="rId8"/>
    <p:sldId id="266" r:id="rId9"/>
    <p:sldId id="267" r:id="rId10"/>
    <p:sldId id="269" r:id="rId11"/>
    <p:sldId id="270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FE1270-583B-410A-BBAD-C5B8E256A441}" v="42" dt="2025-12-11T15:31:21.3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7" autoAdjust="0"/>
    <p:restoredTop sz="94660"/>
  </p:normalViewPr>
  <p:slideViewPr>
    <p:cSldViewPr snapToGrid="0">
      <p:cViewPr>
        <p:scale>
          <a:sx n="60" d="100"/>
          <a:sy n="60" d="100"/>
        </p:scale>
        <p:origin x="2430" y="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5029C-1C07-4813-B501-96F1F74E372F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6C82A3-E2A1-4969-841A-D7E469F9C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33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47A2F-C5DA-F2B9-8073-0797D6D779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0B23C4-62FD-62DE-DA2A-3B3ED1FA8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96D4C-0F26-4AA1-2EEB-65AFFD5EC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3BE0-03F8-4812-8D70-F85789EF2093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14C5D-6735-F409-C78D-46C336EAD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0A406-2F0E-6613-2BE6-4E500BB9A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FB93-6266-4B9D-942E-6BB715793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67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417A4-64E0-A4CF-1913-993F5088D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1A5A90-421F-E724-9FC0-5D1C61F2F5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19437-2539-EC5A-48BC-43E676CB6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3BE0-03F8-4812-8D70-F85789EF2093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C92CA-1043-ADEB-D56C-49FDECA38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BF84E-C09C-0DAD-D0B0-67C2FCADD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FB93-6266-4B9D-942E-6BB715793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3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6B30E6-FB01-30A9-7908-5A8196822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0E2301-2436-51AB-6ED3-7BB2BE154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742A4-FA83-E968-DE0A-CA0818D8A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3BE0-03F8-4812-8D70-F85789EF2093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FE7CF-89E5-029D-12E0-BF9AC018D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1F847-8AF4-1A95-2CA8-0EAA81B1D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FB93-6266-4B9D-942E-6BB715793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75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45706-3A24-B5C0-0A26-817222BB4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A834-1D47-7044-B816-CF88F5961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2C4CA-7EDA-AE42-FD51-A36F9C2D1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3BE0-03F8-4812-8D70-F85789EF2093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BAB20-18B4-5047-42B1-52D04EBB1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861F9-E6B4-8DE9-3230-E020C150A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FB93-6266-4B9D-942E-6BB715793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589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C1E6E-19F4-5113-96FB-7D77293D4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0D0E4-3B8A-2B8B-BB77-949A76B33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0FA00-755A-0DB2-07DF-F610E1082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3BE0-03F8-4812-8D70-F85789EF2093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B8A0A-CF6B-78DE-6DC4-388450B5A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E9FFD-96F4-FC1F-3BC0-A487BDFB4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FB93-6266-4B9D-942E-6BB715793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9EDC-EC71-8838-6B92-728F2DE3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C2FCE-9364-9BBD-B1EC-EB1EE8A2EC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6049E4-B63C-B629-F2C6-010C0F6E42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27929D-4469-A398-AD0F-1C4EA9640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3BE0-03F8-4812-8D70-F85789EF2093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6AC6E-8409-8A01-88B6-A392BA4C1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402E8-2ED4-0157-F20D-4B241ED2D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FB93-6266-4B9D-942E-6BB715793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62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0C279-83AA-2782-6E65-59557EE97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1F557-1608-8812-2864-BBC399CF5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DC8620-985B-6F0E-BAD2-FF4EB2A3D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EA3F70-8CD5-D70F-233F-110F6ACC4A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3E208B-8459-2F59-7F1C-B9201BFE84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8D3137-0AB0-B872-C79F-C0550691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3BE0-03F8-4812-8D70-F85789EF2093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1AB5E5-B0AE-6E95-1970-5A9B615A0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99066E-9CF6-BC64-E8E5-5D93A30C1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FB93-6266-4B9D-942E-6BB715793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62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B4AD2-5316-753C-7C85-7A18DDAF5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3F02D6-BD54-CAFD-6EB6-0987CDB12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3BE0-03F8-4812-8D70-F85789EF2093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10D425-4624-97F2-FEA6-2F673FCEA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7C5A44-C11A-FEB8-4DD7-489ABFE2F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FB93-6266-4B9D-942E-6BB715793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25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7E737A-51E8-6553-08BA-B6B709B62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3BE0-03F8-4812-8D70-F85789EF2093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A9530-70D3-EF6B-F48E-2401B7698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8FABCB-8107-DCC2-B46E-DEC55C3CD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FB93-6266-4B9D-942E-6BB715793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07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D9772-524A-7FF4-5F54-2D444A69D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E6FA0-CE8D-0A65-49C2-6AC99C691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684CD-A337-4304-BA08-245906CBE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1FF280-1D02-00ED-DC6E-0ECC050DE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3BE0-03F8-4812-8D70-F85789EF2093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A49613-314E-43C4-EE80-915B18ABF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14FA99-255B-2BF9-91BC-B7A4A7A28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FB93-6266-4B9D-942E-6BB715793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22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F9182-E330-C5DD-FBAD-910B01452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BFC4D4-D49E-AA7B-46AB-D9B4D1E490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04D3A8-85F0-2020-6576-CB0D599532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9B5E6-CF86-CB19-3A72-333D63223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3BE0-03F8-4812-8D70-F85789EF2093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3AC47D-2533-CD51-E3D4-3BCA2EF4C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554345-9CD9-9303-FBC1-29BD19056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FB93-6266-4B9D-942E-6BB715793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718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FE5D51-E4C6-7A09-2005-688B9102A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D0FCF-7F27-A00D-29DE-FB37216A0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3B5E3-705A-9854-269F-932C3A040C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F63BE0-03F8-4812-8D70-F85789EF2093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31B23-79B7-D786-E99B-3A9B898C8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C1EF6-62CF-AE31-9059-E64FAE83ED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C5FB93-6266-4B9D-942E-6BB715793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86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B469C7-0444-9034-FE50-D2706CF595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US" sz="5400" dirty="0">
                <a:solidFill>
                  <a:srgbClr val="FFFFFF"/>
                </a:solidFill>
              </a:rPr>
              <a:t>Recent Housing Reforms in Practice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372BF3-AD2B-746A-6E97-736D84F43A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Presentation to the House Commission on Housing Affordability</a:t>
            </a:r>
          </a:p>
          <a:p>
            <a:pPr algn="r"/>
            <a:r>
              <a:rPr lang="en-US" dirty="0">
                <a:solidFill>
                  <a:srgbClr val="FFFFFF"/>
                </a:solidFill>
              </a:rPr>
              <a:t>December 11, 2025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90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5B821-3CE5-7389-D81E-B64B7CA76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3F9E3-58DF-FE6D-B5A6-EEA1BC182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830" y="1106424"/>
            <a:ext cx="10924970" cy="5070539"/>
          </a:xfrm>
        </p:spPr>
        <p:txBody>
          <a:bodyPr>
            <a:normAutofit lnSpcReduction="10000"/>
          </a:bodyPr>
          <a:lstStyle/>
          <a:p>
            <a:pPr marL="228600" lvl="2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/>
              <a:t>Growing collaboration between state agencies, municipalities, and practitioners</a:t>
            </a:r>
          </a:p>
          <a:p>
            <a:pPr marL="685800" lvl="3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600" dirty="0"/>
              <a:t>The increased dialogue around Housing 2030 and implementation needs is a promising foundation for the next phase of work</a:t>
            </a:r>
          </a:p>
          <a:p>
            <a:pPr marL="912813" lvl="3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</a:rPr>
              <a:t>“Educational trainings on the legislation would be helpful.”</a:t>
            </a:r>
            <a:endParaRPr lang="en-US" sz="2600" dirty="0">
              <a:solidFill>
                <a:schemeClr val="accent1">
                  <a:lumMod val="75000"/>
                </a:schemeClr>
              </a:solidFill>
            </a:endParaRPr>
          </a:p>
          <a:p>
            <a:pPr marL="228600" lvl="2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/>
              <a:t>Momentum is building – and can be shaped into a more coordinated effective framework</a:t>
            </a:r>
          </a:p>
          <a:p>
            <a:pPr marL="685800" lvl="3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600" dirty="0"/>
              <a:t>The pieces are here; refining process and alignment will unlock their full potential</a:t>
            </a:r>
          </a:p>
          <a:p>
            <a:pPr marL="912813" lvl="3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i="1" dirty="0">
                <a:solidFill>
                  <a:schemeClr val="accent1">
                    <a:lumMod val="75000"/>
                  </a:schemeClr>
                </a:solidFill>
              </a:rPr>
              <a:t>“We have a population that understands the need...”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D88E57E-6A52-077D-2A4C-B5FD175CF181}"/>
              </a:ext>
            </a:extLst>
          </p:cNvPr>
          <p:cNvSpPr txBox="1">
            <a:spLocks/>
          </p:cNvSpPr>
          <p:nvPr/>
        </p:nvSpPr>
        <p:spPr>
          <a:xfrm>
            <a:off x="428830" y="272014"/>
            <a:ext cx="11103429" cy="7132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</a:rPr>
              <a:t>Progress and Positive Outcomes</a:t>
            </a:r>
          </a:p>
        </p:txBody>
      </p:sp>
    </p:spTree>
    <p:extLst>
      <p:ext uri="{BB962C8B-B14F-4D97-AF65-F5344CB8AC3E}">
        <p14:creationId xmlns:p14="http://schemas.microsoft.com/office/powerpoint/2010/main" val="980786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5813F-71A9-EC6D-FC96-89F5F3633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99210-B823-85C6-269B-6775A74BF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59" y="1275669"/>
            <a:ext cx="10924970" cy="49333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b="1" dirty="0"/>
              <a:t>Move toward a coordinated, comprehensive update of the Land Use Enabling Acts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Shift from piecemeal amendments to a structured, cohesive review process</a:t>
            </a:r>
          </a:p>
          <a:p>
            <a: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b="1" dirty="0"/>
              <a:t>Establish an inclusive drafting process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Allow time for guidance, templates, and local updates before new laws take effect</a:t>
            </a:r>
          </a:p>
          <a:p>
            <a: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b="1" dirty="0"/>
              <a:t>Synchronize statutory changes with agency regulations and implementation tools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Updating statutes, regulations, and guidance together will reduce contradictions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9F2D62D-AA61-521E-8290-8002C53D1CB5}"/>
              </a:ext>
            </a:extLst>
          </p:cNvPr>
          <p:cNvSpPr txBox="1">
            <a:spLocks/>
          </p:cNvSpPr>
          <p:nvPr/>
        </p:nvSpPr>
        <p:spPr>
          <a:xfrm>
            <a:off x="428830" y="272014"/>
            <a:ext cx="11103429" cy="7132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</a:rPr>
              <a:t>Recommendations for Strengthening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78796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91721-1D6E-43DE-6BE7-DE53F096E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59" y="1275668"/>
            <a:ext cx="10924970" cy="49333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b="1" dirty="0"/>
              <a:t>Create predictable legislative cycles that allow for municipal updates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A structured timeline helps communities responsibly integrate changes into local ordinances and processes</a:t>
            </a:r>
          </a:p>
          <a:p>
            <a: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b="1" dirty="0"/>
              <a:t>Reinforce transparency by aligning administrative review thresholds with community expectations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Right-sizing administrative review preserves efficiency without diminishing public trust</a:t>
            </a:r>
          </a:p>
          <a:p>
            <a: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b="1" dirty="0"/>
              <a:t>Align density incentives with infrastructure capacity and environmental constraints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Ensure legislative goals are advanced in locations where development can be supported sustainability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191BA98-99D7-D934-0783-C65EDE6C8CD7}"/>
              </a:ext>
            </a:extLst>
          </p:cNvPr>
          <p:cNvSpPr txBox="1">
            <a:spLocks/>
          </p:cNvSpPr>
          <p:nvPr/>
        </p:nvSpPr>
        <p:spPr>
          <a:xfrm>
            <a:off x="428830" y="272014"/>
            <a:ext cx="11103429" cy="7132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</a:rPr>
              <a:t>Recommendations for Strengthening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4186750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C2167-F7E0-AA51-779C-B13EE33C1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830" y="1382618"/>
            <a:ext cx="10924970" cy="5107115"/>
          </a:xfrm>
        </p:spPr>
        <p:txBody>
          <a:bodyPr>
            <a:noAutofit/>
          </a:bodyPr>
          <a:lstStyle/>
          <a:p>
            <a:pPr marL="741363" indent="-457200">
              <a:lnSpc>
                <a:spcPct val="100000"/>
              </a:lnSpc>
              <a:spcAft>
                <a:spcPts val="1000"/>
              </a:spcAft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WHY</a:t>
            </a:r>
            <a:r>
              <a:rPr lang="en-US" sz="3200" dirty="0"/>
              <a:t> implementation challenges are emerging</a:t>
            </a:r>
          </a:p>
          <a:p>
            <a:pPr marL="741363" indent="-457200">
              <a:lnSpc>
                <a:spcPct val="100000"/>
              </a:lnSpc>
              <a:spcAft>
                <a:spcPts val="1000"/>
              </a:spcAft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HOW</a:t>
            </a:r>
            <a:r>
              <a:rPr lang="en-US" sz="3200" dirty="0"/>
              <a:t> statute–regulation–local processes misalign</a:t>
            </a:r>
          </a:p>
          <a:p>
            <a:pPr marL="741363" indent="-457200">
              <a:lnSpc>
                <a:spcPct val="100000"/>
              </a:lnSpc>
              <a:spcAft>
                <a:spcPts val="1000"/>
              </a:spcAft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WHAT</a:t>
            </a:r>
            <a:r>
              <a:rPr lang="en-US" sz="3200" dirty="0"/>
              <a:t> these issues look like in real projects</a:t>
            </a:r>
          </a:p>
          <a:p>
            <a:pPr marL="741363" indent="-457200">
              <a:lnSpc>
                <a:spcPct val="100000"/>
              </a:lnSpc>
              <a:spcAft>
                <a:spcPts val="1000"/>
              </a:spcAft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HOW</a:t>
            </a:r>
            <a:r>
              <a:rPr lang="en-US" sz="3200" dirty="0"/>
              <a:t> this affects municipal capacity and predictability</a:t>
            </a:r>
          </a:p>
          <a:p>
            <a:pPr marL="741363" indent="-457200">
              <a:lnSpc>
                <a:spcPct val="100000"/>
              </a:lnSpc>
              <a:spcAft>
                <a:spcPts val="1000"/>
              </a:spcAft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WHAT</a:t>
            </a:r>
            <a:r>
              <a:rPr lang="en-US" sz="3200" dirty="0"/>
              <a:t> we’re hearing from practitioners statewide</a:t>
            </a:r>
          </a:p>
          <a:p>
            <a:pPr marL="741363" indent="-457200">
              <a:lnSpc>
                <a:spcPct val="100000"/>
              </a:lnSpc>
              <a:spcAft>
                <a:spcPts val="1000"/>
              </a:spcAft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WHAT </a:t>
            </a:r>
            <a:r>
              <a:rPr lang="en-US" sz="3200" dirty="0"/>
              <a:t>steps can strengthen implementation going  forward</a:t>
            </a:r>
            <a:endParaRPr lang="en-US" sz="3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CA12D4-8F97-FBDE-20BD-5FF14681422A}"/>
              </a:ext>
            </a:extLst>
          </p:cNvPr>
          <p:cNvSpPr txBox="1">
            <a:spLocks/>
          </p:cNvSpPr>
          <p:nvPr/>
        </p:nvSpPr>
        <p:spPr>
          <a:xfrm>
            <a:off x="428830" y="272014"/>
            <a:ext cx="11103429" cy="81884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b="1" dirty="0">
                <a:solidFill>
                  <a:schemeClr val="bg1"/>
                </a:solidFill>
              </a:rPr>
              <a:t>Framing the Conversation</a:t>
            </a:r>
          </a:p>
        </p:txBody>
      </p:sp>
    </p:spTree>
    <p:extLst>
      <p:ext uri="{BB962C8B-B14F-4D97-AF65-F5344CB8AC3E}">
        <p14:creationId xmlns:p14="http://schemas.microsoft.com/office/powerpoint/2010/main" val="1615747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D208644-BDBB-616C-79FF-69E7B087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831" y="272014"/>
            <a:ext cx="11266346" cy="752113"/>
          </a:xfrm>
          <a:solidFill>
            <a:schemeClr val="accent1">
              <a:lumMod val="75000"/>
            </a:schemeClr>
          </a:solidFill>
        </p:spPr>
        <p:txBody>
          <a:bodyPr anchor="b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</a:rPr>
              <a:t>Understanding the Gap Between Policy Goals and Local Practice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545D8F-0EE7-4148-23BC-66EE77EB4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831" y="1024127"/>
            <a:ext cx="11523684" cy="5260227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1" dirty="0"/>
              <a:t>Clear housing goal, but no coordinated statewide implementation strategy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200" dirty="0"/>
              <a:t>	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–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Substantial reforms came ahead of a coordinated strategy for implementation 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1" dirty="0"/>
              <a:t>Some changes don’t reflect on the ground planning realities or siting considerations </a:t>
            </a:r>
          </a:p>
          <a:p>
            <a:pPr marL="91440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200" dirty="0"/>
              <a:t>-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Strong intent, but reforms were developed with limited practitioner input 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1" dirty="0"/>
              <a:t>Successive major amendments require constant ordinance and process updates</a:t>
            </a:r>
            <a:endParaRPr lang="en-US" sz="220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200" dirty="0"/>
              <a:t>	–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Municipalities have limited capacity to integrate changes thoughtfully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1" dirty="0"/>
              <a:t>Technical inconsistencies require repeated corrections 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200" dirty="0"/>
              <a:t>	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–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Sections updated unevenly or without updating companion provisions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1" dirty="0"/>
              <a:t>Uniform mandates are context insensitive and can lead to projects in unsuitable locations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200" dirty="0"/>
              <a:t>	–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One-size-fits-all standards overlook major difference between communities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1" dirty="0"/>
              <a:t>Immediate effective dates leave municipalities instantly out of compliance</a:t>
            </a:r>
          </a:p>
          <a:p>
            <a:pPr marL="1087438" indent="-173038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Local ordinances, procedures, and training cannot be updated quickly enough to       be responsive</a:t>
            </a:r>
          </a:p>
        </p:txBody>
      </p:sp>
    </p:spTree>
    <p:extLst>
      <p:ext uri="{BB962C8B-B14F-4D97-AF65-F5344CB8AC3E}">
        <p14:creationId xmlns:p14="http://schemas.microsoft.com/office/powerpoint/2010/main" val="1395039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8C6E978-B414-E98F-418C-7DE4C28628F4}"/>
              </a:ext>
            </a:extLst>
          </p:cNvPr>
          <p:cNvSpPr txBox="1">
            <a:spLocks/>
          </p:cNvSpPr>
          <p:nvPr/>
        </p:nvSpPr>
        <p:spPr>
          <a:xfrm>
            <a:off x="428830" y="272014"/>
            <a:ext cx="11103429" cy="7132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</a:rPr>
              <a:t>Where Statutes, Regulations, and Local Processes Don’t Fully Align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157C2BD-24E5-73F5-0848-355A3E766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830" y="1056118"/>
            <a:ext cx="11523684" cy="5529868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1" dirty="0"/>
              <a:t>Statutory sections are amended without updating related provisions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000" b="1" dirty="0"/>
              <a:t>	</a:t>
            </a:r>
            <a:r>
              <a:rPr lang="en-US" sz="2000" dirty="0"/>
              <a:t>–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Amended sections don’t always align with related provisions, creating 	  	  	   	   contradictions municipalities must resolve</a:t>
            </a:r>
          </a:p>
          <a:p>
            <a: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1" dirty="0"/>
              <a:t>State law changes are not immediately reflected in agency regulations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000" b="1" dirty="0"/>
              <a:t>	</a:t>
            </a:r>
            <a:r>
              <a:rPr lang="en-US" sz="2000" dirty="0"/>
              <a:t>–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Regulatory frameworks sometimes lag behind enabling legislation, producing 		   	   conflicting and confusing statement/requirements</a:t>
            </a:r>
          </a:p>
          <a:p>
            <a: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1" dirty="0"/>
              <a:t>Ambiguous statutory language leads to inconsistent application across municipalities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000" b="1" i="1" dirty="0"/>
              <a:t>	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– Towns interpret the same provisions differently, undermining the goal of 	 	   	    	   streamlining</a:t>
            </a:r>
          </a:p>
          <a:p>
            <a:pPr marL="228600"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1" dirty="0"/>
              <a:t>Revised definitions and thresholds don’t align with existing review pathways.</a:t>
            </a:r>
          </a:p>
          <a:p>
            <a:pPr marL="0" lvl="1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000" b="1" i="1" dirty="0"/>
              <a:t>	</a:t>
            </a:r>
            <a:r>
              <a:rPr lang="en-US" sz="2000" i="1" dirty="0"/>
              <a:t>–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Local procedures were built around earlier classifications, creating mismatches</a:t>
            </a:r>
          </a:p>
          <a:p>
            <a:pPr marL="223838" lvl="1" indent="-22383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1" dirty="0"/>
              <a:t>Uniform statewide mandates ignore local planning conditions</a:t>
            </a:r>
          </a:p>
          <a:p>
            <a:pPr marL="863600" lvl="1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en-US" sz="2000" b="1" dirty="0"/>
              <a:t>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Statewide siting and density allowances encourage development in 	 	 	   	  inappropriate locations</a:t>
            </a:r>
          </a:p>
        </p:txBody>
      </p:sp>
    </p:spTree>
    <p:extLst>
      <p:ext uri="{BB962C8B-B14F-4D97-AF65-F5344CB8AC3E}">
        <p14:creationId xmlns:p14="http://schemas.microsoft.com/office/powerpoint/2010/main" val="1435501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B6CA4-BFA8-E838-2C90-0E3289574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120676"/>
            <a:ext cx="8936600" cy="3568289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sz="2100" b="1" dirty="0"/>
              <a:t>Statutory section amended without updating related provisions</a:t>
            </a:r>
          </a:p>
          <a:p>
            <a:pPr marL="512763" indent="0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100" b="1" dirty="0">
                <a:solidFill>
                  <a:schemeClr val="accent1">
                    <a:lumMod val="75000"/>
                  </a:schemeClr>
                </a:solidFill>
              </a:rPr>
              <a:t>Example: </a:t>
            </a:r>
            <a:r>
              <a:rPr lang="en-US" sz="2100" dirty="0">
                <a:solidFill>
                  <a:schemeClr val="accent1">
                    <a:lumMod val="75000"/>
                  </a:schemeClr>
                </a:solidFill>
              </a:rPr>
              <a:t>RIDOT permit requirements, minor and major permit submission requirements</a:t>
            </a:r>
          </a:p>
          <a:p>
            <a:pPr marL="514350" indent="-514350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 startAt="2"/>
            </a:pPr>
            <a:r>
              <a:rPr lang="en-US" sz="2100" b="1" dirty="0"/>
              <a:t>State regulations lag behind enabling legislation</a:t>
            </a:r>
          </a:p>
          <a:p>
            <a:pPr marL="512763" indent="0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100" b="1" dirty="0">
                <a:solidFill>
                  <a:schemeClr val="accent1">
                    <a:lumMod val="75000"/>
                  </a:schemeClr>
                </a:solidFill>
              </a:rPr>
              <a:t>Example: </a:t>
            </a:r>
            <a:r>
              <a:rPr lang="en-US" sz="2100" dirty="0">
                <a:solidFill>
                  <a:schemeClr val="accent1">
                    <a:lumMod val="75000"/>
                  </a:schemeClr>
                </a:solidFill>
              </a:rPr>
              <a:t>RIDEM requirements not updated to local process changes</a:t>
            </a:r>
          </a:p>
          <a:p>
            <a:pPr marL="514350" indent="-514350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 startAt="3"/>
            </a:pPr>
            <a:r>
              <a:rPr lang="en-US" sz="2100" b="1" dirty="0"/>
              <a:t>Ambiguous language leads to inconsistent municipal interpretation</a:t>
            </a:r>
          </a:p>
          <a:p>
            <a:pPr marL="512763" indent="0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100" b="1" dirty="0">
                <a:solidFill>
                  <a:schemeClr val="accent1">
                    <a:lumMod val="75000"/>
                  </a:schemeClr>
                </a:solidFill>
              </a:rPr>
              <a:t>Example: </a:t>
            </a:r>
            <a:r>
              <a:rPr lang="en-US" sz="2100" dirty="0">
                <a:solidFill>
                  <a:schemeClr val="accent1">
                    <a:lumMod val="75000"/>
                  </a:schemeClr>
                </a:solidFill>
              </a:rPr>
              <a:t>Special Use Permit interpretation of specific and objective criteria</a:t>
            </a:r>
          </a:p>
          <a:p>
            <a:pPr marL="0" indent="0">
              <a:buNone/>
            </a:pPr>
            <a:endParaRPr lang="en-US" sz="21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8B59FDF-CDB1-FBE8-5EC8-13E96E036463}"/>
              </a:ext>
            </a:extLst>
          </p:cNvPr>
          <p:cNvSpPr txBox="1">
            <a:spLocks/>
          </p:cNvSpPr>
          <p:nvPr/>
        </p:nvSpPr>
        <p:spPr>
          <a:xfrm>
            <a:off x="544285" y="324427"/>
            <a:ext cx="11103429" cy="7132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</a:rPr>
              <a:t>Examples of Misalignment in Practice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0FA6F7-78FC-DE6F-CE01-D8B1A039F99C}"/>
              </a:ext>
            </a:extLst>
          </p:cNvPr>
          <p:cNvSpPr txBox="1"/>
          <p:nvPr/>
        </p:nvSpPr>
        <p:spPr>
          <a:xfrm>
            <a:off x="9480886" y="1473659"/>
            <a:ext cx="2439546" cy="28623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63500">
              <a:buNone/>
            </a:pPr>
            <a:r>
              <a:rPr lang="en-US" sz="2000" b="1" i="1" dirty="0">
                <a:solidFill>
                  <a:schemeClr val="bg1"/>
                </a:solidFill>
              </a:rPr>
              <a:t>“There is a lot of confusion about how to apply the new definitions. Two planners can read the same section and come to different conclusions.”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C6E081-875C-969A-F59D-C2FEF289BE7F}"/>
              </a:ext>
            </a:extLst>
          </p:cNvPr>
          <p:cNvSpPr txBox="1"/>
          <p:nvPr/>
        </p:nvSpPr>
        <p:spPr>
          <a:xfrm>
            <a:off x="544285" y="4503834"/>
            <a:ext cx="10989989" cy="2093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 startAt="4"/>
            </a:pPr>
            <a:r>
              <a:rPr lang="en-US" sz="2100" b="1" dirty="0"/>
              <a:t>Revised statutory definitions don’t align with existing review pathways</a:t>
            </a:r>
          </a:p>
          <a:p>
            <a:pPr marL="512763" indent="0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100" b="1" dirty="0">
                <a:solidFill>
                  <a:schemeClr val="accent1">
                    <a:lumMod val="75000"/>
                  </a:schemeClr>
                </a:solidFill>
              </a:rPr>
              <a:t>Example: </a:t>
            </a:r>
            <a:r>
              <a:rPr lang="en-US" sz="2100" dirty="0">
                <a:solidFill>
                  <a:schemeClr val="accent1">
                    <a:lumMod val="75000"/>
                  </a:schemeClr>
                </a:solidFill>
              </a:rPr>
              <a:t>Timeline for certification and review, TRC, UDR</a:t>
            </a:r>
          </a:p>
          <a:p>
            <a:pPr marL="512763" indent="-512763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 startAt="5"/>
            </a:pPr>
            <a:r>
              <a:rPr lang="en-US" sz="2100" b="1" dirty="0"/>
              <a:t>Projects are advancing in areas that lack necessary infrastructure or present environmental constraints</a:t>
            </a:r>
          </a:p>
          <a:p>
            <a:pPr marL="463550" indent="0">
              <a:buNone/>
            </a:pPr>
            <a:r>
              <a:rPr lang="en-US" sz="2100" b="1" dirty="0">
                <a:solidFill>
                  <a:schemeClr val="accent1">
                    <a:lumMod val="75000"/>
                  </a:schemeClr>
                </a:solidFill>
              </a:rPr>
              <a:t>Example: </a:t>
            </a:r>
            <a:r>
              <a:rPr lang="en-US" sz="2100" dirty="0">
                <a:solidFill>
                  <a:schemeClr val="accent1">
                    <a:lumMod val="75000"/>
                  </a:schemeClr>
                </a:solidFill>
              </a:rPr>
              <a:t>Sneider Electric Site, South Kingstown and West Greenwich</a:t>
            </a:r>
          </a:p>
        </p:txBody>
      </p:sp>
    </p:spTree>
    <p:extLst>
      <p:ext uri="{BB962C8B-B14F-4D97-AF65-F5344CB8AC3E}">
        <p14:creationId xmlns:p14="http://schemas.microsoft.com/office/powerpoint/2010/main" val="327102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54E46-9D8E-FB76-EA0F-6F5778F69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59" y="1170593"/>
            <a:ext cx="10924970" cy="507053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b="1" dirty="0"/>
              <a:t>Municipal capacity is strained by rapid, successive, complex legislative changes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Staff must reconcile conflicts, update ordinances, retrain boards, and adjust procedures with limited time and resources</a:t>
            </a:r>
          </a:p>
          <a:p>
            <a:pPr marL="912813" lvl="1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“We’re making changes faster than we can understand them.”</a:t>
            </a:r>
          </a:p>
          <a:p>
            <a:pPr marL="228600" lvl="2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800" b="1" dirty="0"/>
              <a:t>Inconsistent interpretations undermine predictability for applicants</a:t>
            </a:r>
          </a:p>
          <a:p>
            <a:pPr marL="685800" lvl="3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Identical project receive different treatment depending on the municipality</a:t>
            </a:r>
          </a:p>
          <a:p>
            <a:pPr marL="912813" lvl="3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600" b="1" i="1" dirty="0">
                <a:solidFill>
                  <a:schemeClr val="accent1">
                    <a:lumMod val="75000"/>
                  </a:schemeClr>
                </a:solidFill>
              </a:rPr>
              <a:t>“Every town is reading the new minor/major language differently.”</a:t>
            </a:r>
          </a:p>
          <a:p>
            <a:pPr marL="228600" lvl="2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800" b="1" dirty="0"/>
              <a:t>Process uncertainty contributes to delays—not streamlining</a:t>
            </a:r>
          </a:p>
          <a:p>
            <a:pPr marL="685800" lvl="3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Ambiguity can cause delays that slow down the approval process</a:t>
            </a:r>
          </a:p>
          <a:p>
            <a:pPr marL="912813" lvl="3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600" b="1" i="1" dirty="0">
                <a:solidFill>
                  <a:schemeClr val="accent1">
                    <a:lumMod val="75000"/>
                  </a:schemeClr>
                </a:solidFill>
              </a:rPr>
              <a:t>“We don’t know which deadlines still apply or what triggers which process anymore.”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1CC93B3-A46B-B1D9-142E-1875DCD464DC}"/>
              </a:ext>
            </a:extLst>
          </p:cNvPr>
          <p:cNvSpPr txBox="1">
            <a:spLocks/>
          </p:cNvSpPr>
          <p:nvPr/>
        </p:nvSpPr>
        <p:spPr>
          <a:xfrm>
            <a:off x="428830" y="272014"/>
            <a:ext cx="11103429" cy="7132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</a:rPr>
              <a:t>Real World Impacts at the Local Level</a:t>
            </a:r>
          </a:p>
        </p:txBody>
      </p:sp>
    </p:spTree>
    <p:extLst>
      <p:ext uri="{BB962C8B-B14F-4D97-AF65-F5344CB8AC3E}">
        <p14:creationId xmlns:p14="http://schemas.microsoft.com/office/powerpoint/2010/main" val="243054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45717-50EE-1EA9-8383-0204E0F79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0F4F4-3735-FF59-3D65-53E0AD639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59" y="1186635"/>
            <a:ext cx="10924970" cy="5070539"/>
          </a:xfrm>
        </p:spPr>
        <p:txBody>
          <a:bodyPr>
            <a:noAutofit/>
          </a:bodyPr>
          <a:lstStyle/>
          <a:p>
            <a:pPr marL="228600" lvl="2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/>
              <a:t>Project advance in locations where infrastructure is inadequate or environmental constraints are present</a:t>
            </a:r>
          </a:p>
          <a:p>
            <a:pPr marL="685800" lvl="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Without time for strategic planning, municipalities cannot proactively guide development to suitable areas</a:t>
            </a:r>
          </a:p>
          <a:p>
            <a:pPr marL="912813" lvl="3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</a:rPr>
              <a:t>“Large scale LMI housing development in small rural towns could easily overwhelm roads, water supply, and school capacity to the extent that people will leave the town.”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228600" lvl="2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/>
              <a:t>Public confidence in the process is reduced</a:t>
            </a:r>
          </a:p>
          <a:p>
            <a:pPr marL="685800" lvl="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Frequent changes and unclear standards make it harder to explain decisions to boards, applicants, and residents</a:t>
            </a:r>
          </a:p>
          <a:p>
            <a:pPr marL="912813" lvl="3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</a:rPr>
              <a:t>“It’s hard to explain decisions to boards when the rules keep shifting.”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7FE3CF-3CAC-4653-4D8B-EB5FF7A7AE2A}"/>
              </a:ext>
            </a:extLst>
          </p:cNvPr>
          <p:cNvSpPr txBox="1">
            <a:spLocks/>
          </p:cNvSpPr>
          <p:nvPr/>
        </p:nvSpPr>
        <p:spPr>
          <a:xfrm>
            <a:off x="428830" y="272014"/>
            <a:ext cx="11103429" cy="7132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</a:rPr>
              <a:t>Real World Impacts at the Local Level</a:t>
            </a:r>
          </a:p>
        </p:txBody>
      </p:sp>
    </p:spTree>
    <p:extLst>
      <p:ext uri="{BB962C8B-B14F-4D97-AF65-F5344CB8AC3E}">
        <p14:creationId xmlns:p14="http://schemas.microsoft.com/office/powerpoint/2010/main" val="3967834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6A332-BDA4-EB76-621B-A1212C4D7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B989DE7-2186-7D3B-E5D7-42E4E15D4A27}"/>
              </a:ext>
            </a:extLst>
          </p:cNvPr>
          <p:cNvSpPr txBox="1">
            <a:spLocks/>
          </p:cNvSpPr>
          <p:nvPr/>
        </p:nvSpPr>
        <p:spPr>
          <a:xfrm>
            <a:off x="544285" y="290302"/>
            <a:ext cx="11103429" cy="7132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</a:rPr>
              <a:t>What We Heard From the Field (Quotes)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87E55A-DD8C-6ED6-E023-AA0791EEFD97}"/>
              </a:ext>
            </a:extLst>
          </p:cNvPr>
          <p:cNvSpPr txBox="1"/>
          <p:nvPr/>
        </p:nvSpPr>
        <p:spPr>
          <a:xfrm>
            <a:off x="566927" y="1280160"/>
            <a:ext cx="4518419" cy="193899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General Assembly bombarding the town with new legislation that requires spending precious funds on outside consultants…many of which we don’t even agree makes sense for our community.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242FB0-B6E3-B3AA-5A6E-E55544667F1A}"/>
              </a:ext>
            </a:extLst>
          </p:cNvPr>
          <p:cNvSpPr txBox="1"/>
          <p:nvPr/>
        </p:nvSpPr>
        <p:spPr>
          <a:xfrm>
            <a:off x="5032488" y="3518533"/>
            <a:ext cx="3355848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“One size does not fit all.”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74E19E-519B-387A-9919-70A601B66CA5}"/>
              </a:ext>
            </a:extLst>
          </p:cNvPr>
          <p:cNvSpPr txBox="1"/>
          <p:nvPr/>
        </p:nvSpPr>
        <p:spPr>
          <a:xfrm>
            <a:off x="294212" y="4044553"/>
            <a:ext cx="3994644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“Overworked Planning staff.”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EABDA6-B136-75CA-9F34-74C4EE1ABCC7}"/>
              </a:ext>
            </a:extLst>
          </p:cNvPr>
          <p:cNvSpPr txBox="1"/>
          <p:nvPr/>
        </p:nvSpPr>
        <p:spPr>
          <a:xfrm>
            <a:off x="3002760" y="4855877"/>
            <a:ext cx="3707652" cy="163121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“State law changes have allowed for developments at densities not particularly well suited to the areas in which they are being proposed.”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EC7016-91ED-6227-6B5F-0FD9298AC718}"/>
              </a:ext>
            </a:extLst>
          </p:cNvPr>
          <p:cNvSpPr txBox="1"/>
          <p:nvPr/>
        </p:nvSpPr>
        <p:spPr>
          <a:xfrm>
            <a:off x="5528990" y="1274083"/>
            <a:ext cx="3355848" cy="163121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“The general complexity and uncertainty of financing these projects continues to be the most frustrating part.”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02C663-F8F9-4A9D-91D2-BB792052FD86}"/>
              </a:ext>
            </a:extLst>
          </p:cNvPr>
          <p:cNvSpPr txBox="1"/>
          <p:nvPr/>
        </p:nvSpPr>
        <p:spPr>
          <a:xfrm>
            <a:off x="9131968" y="2613392"/>
            <a:ext cx="2545241" cy="163121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“We have a population that understands the need but resists the actual projects.”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181D2E-DE7F-CB1D-E2B0-B3014F8115A7}"/>
              </a:ext>
            </a:extLst>
          </p:cNvPr>
          <p:cNvSpPr txBox="1"/>
          <p:nvPr/>
        </p:nvSpPr>
        <p:spPr>
          <a:xfrm>
            <a:off x="7454044" y="4855877"/>
            <a:ext cx="3355848" cy="132343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“Clearer information and guidance would help us implement the reforms more effectively.”</a:t>
            </a:r>
          </a:p>
        </p:txBody>
      </p:sp>
    </p:spTree>
    <p:extLst>
      <p:ext uri="{BB962C8B-B14F-4D97-AF65-F5344CB8AC3E}">
        <p14:creationId xmlns:p14="http://schemas.microsoft.com/office/powerpoint/2010/main" val="1059745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0ED12-AE92-907E-4597-D96BD46B1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8878B-B15D-A434-7583-13397223F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830" y="1106424"/>
            <a:ext cx="10924970" cy="526229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3100" b="1" dirty="0"/>
              <a:t>Strong statewide commitment to addressing the housing crisis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The urgency and scale of recent legislative action reflect a shared recognition of the problem</a:t>
            </a:r>
          </a:p>
          <a:p>
            <a:pPr marL="912813" lvl="1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“We understand the need for housing and want to be part of the solution.”</a:t>
            </a:r>
          </a:p>
          <a:p>
            <a:pPr marL="228600" lvl="2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3100" b="1" dirty="0"/>
              <a:t>Important policy ideas embedded in the reforms</a:t>
            </a:r>
          </a:p>
          <a:p>
            <a:pPr marL="685800" lvl="3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ADUs, adaptive reuse, unified development review, nonconforming lot provisions, and streamlined completeness reviews support housing production when paired with clear guidance</a:t>
            </a:r>
          </a:p>
          <a:p>
            <a:pPr marL="912813" lvl="3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600" b="1" i="1" dirty="0">
                <a:solidFill>
                  <a:schemeClr val="accent1">
                    <a:lumMod val="75000"/>
                  </a:schemeClr>
                </a:solidFill>
              </a:rPr>
              <a:t>“ADUs and adaptive reuse are important tools for Rhode Island.”</a:t>
            </a:r>
          </a:p>
          <a:p>
            <a:pPr marL="228600" lvl="2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3100" b="1" dirty="0"/>
              <a:t>Funding for training, technical assistance, and statewide templates is a major step forward</a:t>
            </a:r>
          </a:p>
          <a:p>
            <a:pPr marL="685800" lvl="3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These resources demonstrate a commitment to making implementation more consistent and accessible</a:t>
            </a:r>
          </a:p>
          <a:p>
            <a:pPr marL="912813" lvl="3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2600" b="1" i="1" dirty="0">
                <a:solidFill>
                  <a:schemeClr val="accent1">
                    <a:lumMod val="75000"/>
                  </a:schemeClr>
                </a:solidFill>
              </a:rPr>
              <a:t>“Ready made templates for ease of application would be very helpful.”</a:t>
            </a:r>
          </a:p>
          <a:p>
            <a:pPr marL="228600" lvl="2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endParaRPr lang="en-US" sz="26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7E709D2-9FAA-544D-033B-3A0EDCB2A67D}"/>
              </a:ext>
            </a:extLst>
          </p:cNvPr>
          <p:cNvSpPr txBox="1">
            <a:spLocks/>
          </p:cNvSpPr>
          <p:nvPr/>
        </p:nvSpPr>
        <p:spPr>
          <a:xfrm>
            <a:off x="428830" y="272014"/>
            <a:ext cx="11103429" cy="7132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</a:rPr>
              <a:t>Progress and Positive Outcomes</a:t>
            </a:r>
          </a:p>
        </p:txBody>
      </p:sp>
    </p:spTree>
    <p:extLst>
      <p:ext uri="{BB962C8B-B14F-4D97-AF65-F5344CB8AC3E}">
        <p14:creationId xmlns:p14="http://schemas.microsoft.com/office/powerpoint/2010/main" val="42628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F990869E058344A4546143B288597E" ma:contentTypeVersion="1" ma:contentTypeDescription="Create a new document." ma:contentTypeScope="" ma:versionID="8ac1a4ad2f2d5c7660f99c5504fa9d7b">
  <xsd:schema xmlns:xsd="http://www.w3.org/2001/XMLSchema" xmlns:xs="http://www.w3.org/2001/XMLSchema" xmlns:p="http://schemas.microsoft.com/office/2006/metadata/properties" xmlns:ns2="$ListId:commdocs;" xmlns:ns3="http://schemas.microsoft.com/sharepoint/v4" targetNamespace="http://schemas.microsoft.com/office/2006/metadata/properties" ma:root="true" ma:fieldsID="02d95687937d068b980139351c892b6d" ns2:_="" ns3:_="">
    <xsd:import namespace="$ListId:commdocs;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Grouping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commdocs;" elementFormDefault="qualified">
    <xsd:import namespace="http://schemas.microsoft.com/office/2006/documentManagement/types"/>
    <xsd:import namespace="http://schemas.microsoft.com/office/infopath/2007/PartnerControls"/>
    <xsd:element name="Grouping" ma:index="8" ma:displayName="Grouping" ma:default="Agenda" ma:description="Add a Grouping" ma:internalName="Grouping">
      <xsd:simpleType>
        <xsd:restriction base="dms:Text">
          <xsd:maxLength value="7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rouping xmlns="$ListId:commdocs;">Agenda</Grouping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7589BEC8-8D52-4E51-B0E8-AB18A87ECEA4}"/>
</file>

<file path=customXml/itemProps2.xml><?xml version="1.0" encoding="utf-8"?>
<ds:datastoreItem xmlns:ds="http://schemas.openxmlformats.org/officeDocument/2006/customXml" ds:itemID="{1B5FE04A-F881-40E5-AD14-48B057783E7C}"/>
</file>

<file path=customXml/itemProps3.xml><?xml version="1.0" encoding="utf-8"?>
<ds:datastoreItem xmlns:ds="http://schemas.openxmlformats.org/officeDocument/2006/customXml" ds:itemID="{AFE49263-82DA-4201-9BCC-B4DE164B179E}"/>
</file>

<file path=docProps/app.xml><?xml version="1.0" encoding="utf-8"?>
<Properties xmlns="http://schemas.openxmlformats.org/officeDocument/2006/extended-properties" xmlns:vt="http://schemas.openxmlformats.org/officeDocument/2006/docPropsVTypes">
  <TotalTime>1387</TotalTime>
  <Words>1162</Words>
  <Application>Microsoft Office PowerPoint</Application>
  <PresentationFormat>Widescreen</PresentationFormat>
  <Paragraphs>102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Recent Housing Reforms in Practice</vt:lpstr>
      <vt:lpstr>PowerPoint Presentation</vt:lpstr>
      <vt:lpstr>Understanding the Gap Between Policy Goals and Local Practice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Sweet, Ashley</dc:creator>
  <cp:lastModifiedBy>Sweet, Ashley</cp:lastModifiedBy>
  <cp:revision>2</cp:revision>
  <dcterms:created xsi:type="dcterms:W3CDTF">2025-12-10T16:29:59Z</dcterms:created>
  <dcterms:modified xsi:type="dcterms:W3CDTF">2025-12-11T15:37:52Z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0x010100C7F990869E058344A4546143B288597E</vt:lpwstr>
  </property>
</Properties>
</file>